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65" r:id="rId12"/>
    <p:sldId id="366" r:id="rId13"/>
    <p:sldId id="266" r:id="rId14"/>
    <p:sldId id="323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3" r:id="rId28"/>
    <p:sldId id="279" r:id="rId29"/>
    <p:sldId id="280" r:id="rId30"/>
    <p:sldId id="281" r:id="rId31"/>
    <p:sldId id="282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4" r:id="rId59"/>
    <p:sldId id="313" r:id="rId60"/>
    <p:sldId id="315" r:id="rId61"/>
    <p:sldId id="316" r:id="rId62"/>
    <p:sldId id="317" r:id="rId63"/>
    <p:sldId id="318" r:id="rId64"/>
    <p:sldId id="319" r:id="rId65"/>
    <p:sldId id="324" r:id="rId66"/>
    <p:sldId id="325" r:id="rId67"/>
    <p:sldId id="326" r:id="rId68"/>
    <p:sldId id="328" r:id="rId69"/>
    <p:sldId id="320" r:id="rId70"/>
    <p:sldId id="331" r:id="rId71"/>
    <p:sldId id="329" r:id="rId72"/>
    <p:sldId id="330" r:id="rId73"/>
    <p:sldId id="32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8" r:id="rId85"/>
    <p:sldId id="342" r:id="rId86"/>
    <p:sldId id="343" r:id="rId87"/>
    <p:sldId id="344" r:id="rId88"/>
    <p:sldId id="345" r:id="rId89"/>
    <p:sldId id="346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1" r:id="rId101"/>
    <p:sldId id="362" r:id="rId102"/>
    <p:sldId id="363" r:id="rId103"/>
    <p:sldId id="364" r:id="rId104"/>
    <p:sldId id="367" r:id="rId105"/>
    <p:sldId id="360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9"/>
    <p:restoredTop sz="94580"/>
  </p:normalViewPr>
  <p:slideViewPr>
    <p:cSldViewPr snapToGrid="0" snapToObjects="1">
      <p:cViewPr>
        <p:scale>
          <a:sx n="121" d="100"/>
          <a:sy n="121" d="100"/>
        </p:scale>
        <p:origin x="114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22819002950737"/>
          <c:y val="0.026264649780542"/>
          <c:w val="0.855542"/>
          <c:h val="0.679285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40"/>
        <c:axId val="1996500112"/>
        <c:axId val="1996831168"/>
      </c:barChart>
      <c:catAx>
        <c:axId val="1996500112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low"/>
        <c:crossAx val="1996831168"/>
        <c:crosses val="autoZero"/>
        <c:auto val="1"/>
        <c:lblAlgn val="ctr"/>
        <c:lblOffset val="100"/>
        <c:noMultiLvlLbl val="1"/>
      </c:catAx>
      <c:valAx>
        <c:axId val="1996831168"/>
        <c:scaling>
          <c:orientation val="minMax"/>
        </c:scaling>
        <c:delete val="0"/>
        <c:axPos val="l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US"/>
                  <a:t>Top-5 Error</a:t>
                </a:r>
              </a:p>
            </c:rich>
          </c:tx>
          <c:layout/>
          <c:overlay val="1"/>
        </c:title>
        <c:numFmt formatCode="#,##0&quot;%&quot;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1996500112"/>
        <c:crosses val="autoZero"/>
        <c:crossBetween val="between"/>
        <c:majorUnit val="4.0"/>
        <c:minorUnit val="2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600">
          <a:latin typeface="Apple SD Gothic Neo" charset="-127"/>
          <a:ea typeface="Apple SD Gothic Neo" charset="-127"/>
          <a:cs typeface="Apple SD Gothic Neo" charset="-127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1804"/>
          <c:y val="0.0364787"/>
          <c:w val="0.855542"/>
          <c:h val="0.679285"/>
        </c:manualLayout>
      </c:layout>
      <c:barChart>
        <c:barDir val="col"/>
        <c:grouping val="clustered"/>
        <c:varyColors val="0"/>
        <c:ser>
          <c:idx val="0"/>
          <c:order val="0"/>
          <c:tx>
            <c:v/>
          </c:tx>
          <c:spPr>
            <a:solidFill>
              <a:srgbClr val="56769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</c:dPt>
          <c:dPt>
            <c:idx val="1"/>
            <c:invertIfNegative val="1"/>
            <c:bubble3D val="0"/>
            <c:spPr>
              <a:solidFill>
                <a:srgbClr val="5B704E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BA984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AC5A49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615973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8E928C"/>
              </a:solidFill>
              <a:ln w="12700" cap="flat">
                <a:noFill/>
                <a:miter lim="400000"/>
              </a:ln>
              <a:effectLst/>
            </c:spPr>
          </c:dPt>
          <c:dPt>
            <c:idx val="6"/>
            <c:invertIfNegative val="1"/>
            <c:bubble3D val="0"/>
          </c:dPt>
          <c:dPt>
            <c:idx val="7"/>
            <c:invertIfNegative val="1"/>
            <c:bubble3D val="0"/>
            <c:spPr>
              <a:solidFill>
                <a:srgbClr val="5B704E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numFmt formatCode="#,##0.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508" b="0" i="0" u="none" strike="noStrike">
                    <a:solidFill>
                      <a:srgbClr val="FFFFFF"/>
                    </a:solidFill>
                    <a:effectLst>
                      <a:outerShdw blurRad="63500" dist="38100" dir="5273901" algn="tl">
                        <a:srgbClr val="000000">
                          <a:alpha val="100000"/>
                        </a:srgbClr>
                      </a:outerShdw>
                    </a:effectLst>
                    <a:latin typeface="Helvetica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8"/>
              <c:pt idx="0">
                <c:v>AlexNet
(2012)</c:v>
              </c:pt>
              <c:pt idx="1">
                <c:v>VGGNet
(2014)</c:v>
              </c:pt>
              <c:pt idx="2">
                <c:v>Inception-V1
(2014)</c:v>
              </c:pt>
              <c:pt idx="3">
                <c:v>Human</c:v>
              </c:pt>
              <c:pt idx="4">
                <c:v>PReLU-net
(2015)</c:v>
              </c:pt>
              <c:pt idx="5">
                <c:v>BN-Inception
(2015)</c:v>
              </c:pt>
              <c:pt idx="6">
                <c:v>ResNet-152
(2015)</c:v>
              </c:pt>
              <c:pt idx="7">
                <c:v>Inception-ResNet
(2016)</c:v>
              </c:pt>
            </c:strLit>
          </c:cat>
          <c:val>
            <c:numLit>
              <c:formatCode>General</c:formatCode>
              <c:ptCount val="8"/>
              <c:pt idx="0">
                <c:v>15.31</c:v>
              </c:pt>
              <c:pt idx="1">
                <c:v>7.319999999999998</c:v>
              </c:pt>
              <c:pt idx="2">
                <c:v>6.659999999999996</c:v>
              </c:pt>
              <c:pt idx="3">
                <c:v>5.1</c:v>
              </c:pt>
              <c:pt idx="4">
                <c:v>4.94</c:v>
              </c:pt>
              <c:pt idx="5">
                <c:v>4.819999999999998</c:v>
              </c:pt>
              <c:pt idx="6">
                <c:v>3.57</c:v>
              </c:pt>
              <c:pt idx="7">
                <c:v>3.1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40"/>
        <c:axId val="2046559344"/>
        <c:axId val="2124942848"/>
      </c:barChart>
      <c:catAx>
        <c:axId val="20465593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-18900000"/>
          <a:lstStyle/>
          <a:p>
            <a:pPr>
              <a:defRPr sz="209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124942848"/>
        <c:crosses val="autoZero"/>
        <c:auto val="1"/>
        <c:lblAlgn val="ctr"/>
        <c:lblOffset val="100"/>
        <c:noMultiLvlLbl val="1"/>
      </c:catAx>
      <c:valAx>
        <c:axId val="2124942848"/>
        <c:scaling>
          <c:orientation val="minMax"/>
        </c:scaling>
        <c:delete val="0"/>
        <c:axPos val="l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299" b="0" i="0" u="none" strike="noStrike">
                    <a:solidFill>
                      <a:srgbClr val="000000"/>
                    </a:solidFill>
                    <a:latin typeface="Helvetica"/>
                  </a:defRPr>
                </a:pPr>
                <a:r>
                  <a:rPr lang="en-US" sz="2299" b="0" i="0" u="none" strike="noStrike">
                    <a:solidFill>
                      <a:srgbClr val="000000"/>
                    </a:solidFill>
                    <a:latin typeface="Helvetica"/>
                  </a:rPr>
                  <a:t>Top-5 Error</a:t>
                </a:r>
              </a:p>
            </c:rich>
          </c:tx>
          <c:layout/>
          <c:overlay val="1"/>
        </c:title>
        <c:numFmt formatCode="#,##0&quot;%&quot;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9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46559344"/>
        <c:crosses val="autoZero"/>
        <c:crossBetween val="between"/>
        <c:majorUnit val="4.0"/>
        <c:minorUnit val="2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D7038-DA43-8940-BDA4-1683DCF6966D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0BBF7-144A-2846-8882-16B11719C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7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pple SD Gothic Neo" charset="-127"/>
                <a:ea typeface="Apple SD Gothic Neo" charset="-127"/>
                <a:cs typeface="Apple SD Gothic Neo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fld id="{770AB259-AFFF-534A-B7BE-6A1AB1B70674}" type="datetimeFigureOut">
              <a:rPr lang="en-US" smtClean="0"/>
              <a:pPr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fld id="{FC4895EE-1A74-864E-96E1-A86BE7D6D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88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3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  <a:lvl2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2pPr>
            <a:lvl3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3pPr>
            <a:lvl4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4pPr>
            <a:lvl5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3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65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11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9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8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2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B259-AFFF-534A-B7BE-6A1AB1B70674}" type="datetimeFigureOut">
              <a:rPr lang="en-US" smtClean="0"/>
              <a:t>11/18/16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8Y2_Cq2X5s&amp;list=PLmImxx8Char9Ig0ZHSyTqGsdhb9weEGam&amp;index=7" TargetMode="External"/><Relationship Id="rId3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3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Deep Learning Introduction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slides is based on </a:t>
            </a:r>
            <a:r>
              <a:rPr lang="en-US" dirty="0" err="1" smtClean="0"/>
              <a:t>stanford</a:t>
            </a:r>
            <a:r>
              <a:rPr lang="en-US" dirty="0" smtClean="0"/>
              <a:t> cs231n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NamHyuk Ahn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79" y="1354526"/>
            <a:ext cx="4720897" cy="415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9" y="1354526"/>
            <a:ext cx="4888420" cy="398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Pre-trained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68" y="1421686"/>
            <a:ext cx="6216064" cy="5018035"/>
          </a:xfrm>
        </p:spPr>
      </p:pic>
      <p:sp>
        <p:nvSpPr>
          <p:cNvPr id="5" name="Rectangle 4"/>
          <p:cNvSpPr/>
          <p:nvPr/>
        </p:nvSpPr>
        <p:spPr>
          <a:xfrm>
            <a:off x="3331429" y="6439721"/>
            <a:ext cx="552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SD Gothic Neo" charset="-127"/>
                <a:ea typeface="Apple SD Gothic Neo" charset="-127"/>
                <a:cs typeface="Apple SD Gothic Neo" charset="-127"/>
              </a:rPr>
              <a:t>https://</a:t>
            </a:r>
            <a:r>
              <a:rPr lang="en-US" dirty="0" err="1">
                <a:latin typeface="Apple SD Gothic Neo" charset="-127"/>
                <a:ea typeface="Apple SD Gothic Neo" charset="-127"/>
                <a:cs typeface="Apple SD Gothic Neo" charset="-127"/>
              </a:rPr>
              <a:t>github.com</a:t>
            </a:r>
            <a:r>
              <a:rPr lang="en-US" dirty="0"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lang="en-US" dirty="0" err="1">
                <a:latin typeface="Apple SD Gothic Neo" charset="-127"/>
                <a:ea typeface="Apple SD Gothic Neo" charset="-127"/>
                <a:cs typeface="Apple SD Gothic Neo" charset="-127"/>
              </a:rPr>
              <a:t>tensorflow</a:t>
            </a:r>
            <a:r>
              <a:rPr lang="en-US" dirty="0">
                <a:latin typeface="Apple SD Gothic Neo" charset="-127"/>
                <a:ea typeface="Apple SD Gothic Neo" charset="-127"/>
                <a:cs typeface="Apple SD Gothic Neo" charset="-127"/>
              </a:rPr>
              <a:t>/models/tree/master/slim</a:t>
            </a:r>
          </a:p>
        </p:txBody>
      </p:sp>
    </p:spTree>
    <p:extLst>
      <p:ext uri="{BB962C8B-B14F-4D97-AF65-F5344CB8AC3E}">
        <p14:creationId xmlns:p14="http://schemas.microsoft.com/office/powerpoint/2010/main" val="13692672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when you implement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17" y="2195184"/>
            <a:ext cx="4928165" cy="3748881"/>
          </a:xfrm>
        </p:spPr>
      </p:pic>
    </p:spTree>
    <p:extLst>
      <p:ext uri="{BB962C8B-B14F-4D97-AF65-F5344CB8AC3E}">
        <p14:creationId xmlns:p14="http://schemas.microsoft.com/office/powerpoint/2010/main" val="17997056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Nice tutorial lecture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www.youtube.com/watch?v=L8Y2_Cq2X5s&amp;list=PLmImxx8Char9Ig0ZHSyTqGsdhb9weEGam&amp;index=7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After see this lecture, we will provide practice examples</a:t>
            </a:r>
            <a:br>
              <a:rPr lang="en-US" dirty="0" smtClean="0"/>
            </a:br>
            <a:r>
              <a:rPr lang="en-US" dirty="0" smtClean="0"/>
              <a:t>(until this week)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166"/>
            <a:ext cx="5486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652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dirty="0" err="1" smtClean="0"/>
              <a:t>tensorflow</a:t>
            </a:r>
            <a:r>
              <a:rPr lang="en-US" dirty="0" smtClean="0"/>
              <a:t> lecture</a:t>
            </a:r>
          </a:p>
          <a:p>
            <a:r>
              <a:rPr lang="en-US" dirty="0" smtClean="0"/>
              <a:t>Do  practice exercise</a:t>
            </a:r>
          </a:p>
          <a:p>
            <a:r>
              <a:rPr lang="en-US" dirty="0" smtClean="0"/>
              <a:t>Mini-project brainstorming </a:t>
            </a:r>
          </a:p>
          <a:p>
            <a:pPr lvl="1"/>
            <a:r>
              <a:rPr lang="en-US" dirty="0" smtClean="0"/>
              <a:t>Will do next internship week</a:t>
            </a:r>
          </a:p>
        </p:txBody>
      </p:sp>
    </p:spTree>
    <p:extLst>
      <p:ext uri="{BB962C8B-B14F-4D97-AF65-F5344CB8AC3E}">
        <p14:creationId xmlns:p14="http://schemas.microsoft.com/office/powerpoint/2010/main" val="18690137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just basic of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want more,</a:t>
            </a:r>
          </a:p>
          <a:p>
            <a:r>
              <a:rPr lang="en-US" dirty="0" smtClean="0"/>
              <a:t>Recommend </a:t>
            </a:r>
            <a:r>
              <a:rPr lang="en-US" dirty="0" err="1" smtClean="0"/>
              <a:t>stanford</a:t>
            </a:r>
            <a:r>
              <a:rPr lang="en-US" dirty="0" smtClean="0"/>
              <a:t> cs231n lecture</a:t>
            </a:r>
          </a:p>
          <a:p>
            <a:pPr lvl="1"/>
            <a:r>
              <a:rPr lang="en-US" dirty="0" err="1" smtClean="0"/>
              <a:t>reallly</a:t>
            </a:r>
            <a:r>
              <a:rPr lang="en-US" dirty="0" smtClean="0"/>
              <a:t> famous, good for newbie</a:t>
            </a:r>
          </a:p>
          <a:p>
            <a:pPr lvl="1"/>
            <a:r>
              <a:rPr lang="en-US" dirty="0" smtClean="0"/>
              <a:t>(also this slide is based on cs231n lecture slide....)</a:t>
            </a:r>
          </a:p>
          <a:p>
            <a:r>
              <a:rPr lang="en-US" dirty="0" smtClean="0"/>
              <a:t>Read papers..</a:t>
            </a:r>
            <a:endParaRPr lang="en-US" dirty="0"/>
          </a:p>
          <a:p>
            <a:pPr lvl="1"/>
            <a:r>
              <a:rPr lang="en-US" dirty="0" smtClean="0"/>
              <a:t>cs231n lecture also recommend good papers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093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err="1"/>
              <a:t>Krizhevsky</a:t>
            </a:r>
            <a:r>
              <a:rPr lang="en-US" sz="1600" dirty="0"/>
              <a:t>, Alex, Ilya </a:t>
            </a:r>
            <a:r>
              <a:rPr lang="en-US" sz="1600" dirty="0" err="1"/>
              <a:t>Sutskever</a:t>
            </a:r>
            <a:r>
              <a:rPr lang="en-US" sz="1600" dirty="0"/>
              <a:t>, and Geoffrey E. Hinton. "</a:t>
            </a:r>
            <a:r>
              <a:rPr lang="en-US" sz="1600" dirty="0" err="1"/>
              <a:t>Imagenet</a:t>
            </a:r>
            <a:r>
              <a:rPr lang="en-US" sz="1600" dirty="0"/>
              <a:t> classification with deep convolutional neural networks." Advances in neural information processing systems. 2012</a:t>
            </a:r>
            <a:r>
              <a:rPr lang="en-US" sz="1600" dirty="0" smtClean="0"/>
              <a:t>.</a:t>
            </a:r>
          </a:p>
          <a:p>
            <a:r>
              <a:rPr lang="en-US" sz="1600" dirty="0" err="1" smtClean="0"/>
              <a:t>Simonyan</a:t>
            </a:r>
            <a:r>
              <a:rPr lang="en-US" sz="1600" dirty="0"/>
              <a:t>, Karen, and Andrew Zisserman. "Very deep convolutional networks for large-scale image recognition." </a:t>
            </a:r>
            <a:r>
              <a:rPr lang="en-US" sz="1600" dirty="0" err="1"/>
              <a:t>arXiv</a:t>
            </a:r>
            <a:r>
              <a:rPr lang="en-US" sz="1600" dirty="0"/>
              <a:t> preprint arXiv:1409.1556 (2014</a:t>
            </a:r>
            <a:r>
              <a:rPr lang="en-US" sz="1600" dirty="0" smtClean="0"/>
              <a:t>).</a:t>
            </a:r>
          </a:p>
          <a:p>
            <a:r>
              <a:rPr lang="en-US" sz="1600" dirty="0" smtClean="0"/>
              <a:t>Lin</a:t>
            </a:r>
            <a:r>
              <a:rPr lang="en-US" sz="1600" dirty="0"/>
              <a:t>, Min, </a:t>
            </a:r>
            <a:r>
              <a:rPr lang="en-US" sz="1600" dirty="0" err="1"/>
              <a:t>Qiang</a:t>
            </a:r>
            <a:r>
              <a:rPr lang="en-US" sz="1600" dirty="0"/>
              <a:t> Chen, and </a:t>
            </a:r>
            <a:r>
              <a:rPr lang="en-US" sz="1600" dirty="0" err="1"/>
              <a:t>Shuicheng</a:t>
            </a:r>
            <a:r>
              <a:rPr lang="en-US" sz="1600" dirty="0"/>
              <a:t> Yan. "Network in network." </a:t>
            </a:r>
            <a:r>
              <a:rPr lang="en-US" sz="1600" dirty="0" err="1"/>
              <a:t>arXiv</a:t>
            </a:r>
            <a:r>
              <a:rPr lang="en-US" sz="1600" dirty="0"/>
              <a:t> preprint arXiv:1312.4400 (2013</a:t>
            </a:r>
            <a:r>
              <a:rPr lang="en-US" sz="1600" dirty="0" smtClean="0"/>
              <a:t>).</a:t>
            </a:r>
          </a:p>
          <a:p>
            <a:r>
              <a:rPr lang="en-US" sz="1600" dirty="0" smtClean="0"/>
              <a:t>He</a:t>
            </a:r>
            <a:r>
              <a:rPr lang="en-US" sz="1600" dirty="0"/>
              <a:t>, </a:t>
            </a:r>
            <a:r>
              <a:rPr lang="en-US" sz="1600" dirty="0" err="1"/>
              <a:t>Kaiming</a:t>
            </a:r>
            <a:r>
              <a:rPr lang="en-US" sz="1600" dirty="0"/>
              <a:t>, et al. "Delving deep into rectifiers: Surpassing human-level performance on </a:t>
            </a:r>
            <a:r>
              <a:rPr lang="en-US" sz="1600" dirty="0" err="1"/>
              <a:t>imagenet</a:t>
            </a:r>
            <a:r>
              <a:rPr lang="en-US" sz="1600" dirty="0"/>
              <a:t> classification." Proceedings of the IEEE International Conference on Computer Vision. 2015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He</a:t>
            </a:r>
            <a:r>
              <a:rPr lang="en-US" sz="1600" dirty="0"/>
              <a:t>, </a:t>
            </a:r>
            <a:r>
              <a:rPr lang="en-US" sz="1600" dirty="0" err="1"/>
              <a:t>Kaiming</a:t>
            </a:r>
            <a:r>
              <a:rPr lang="en-US" sz="1600" dirty="0"/>
              <a:t>, et al. "Deep Residual Learning for Image Recognition." </a:t>
            </a:r>
            <a:r>
              <a:rPr lang="en-US" sz="1600" dirty="0" err="1"/>
              <a:t>arXiv</a:t>
            </a:r>
            <a:r>
              <a:rPr lang="en-US" sz="1600" dirty="0"/>
              <a:t> preprint arXiv:1512.03385 (2015</a:t>
            </a:r>
            <a:r>
              <a:rPr lang="en-US" sz="1600" dirty="0" smtClean="0"/>
              <a:t>).</a:t>
            </a:r>
          </a:p>
          <a:p>
            <a:r>
              <a:rPr lang="en-US" sz="1600" dirty="0" err="1" smtClean="0"/>
              <a:t>Szegedy</a:t>
            </a:r>
            <a:r>
              <a:rPr lang="en-US" sz="1600" dirty="0"/>
              <a:t>, Christian, Sergey </a:t>
            </a:r>
            <a:r>
              <a:rPr lang="en-US" sz="1600" dirty="0" err="1"/>
              <a:t>Ioffe</a:t>
            </a:r>
            <a:r>
              <a:rPr lang="en-US" sz="1600" dirty="0"/>
              <a:t>, and Vincent </a:t>
            </a:r>
            <a:r>
              <a:rPr lang="en-US" sz="1600" dirty="0" err="1"/>
              <a:t>Vanhoucke</a:t>
            </a:r>
            <a:r>
              <a:rPr lang="en-US" sz="1600" dirty="0"/>
              <a:t>. "Inception-v4, Inception-</a:t>
            </a:r>
            <a:r>
              <a:rPr lang="en-US" sz="1600" dirty="0" err="1"/>
              <a:t>ResNet</a:t>
            </a:r>
            <a:r>
              <a:rPr lang="en-US" sz="1600" dirty="0"/>
              <a:t> and the Impact of Residual Connections on Learning." </a:t>
            </a:r>
            <a:r>
              <a:rPr lang="en-US" sz="1600" dirty="0" err="1"/>
              <a:t>arXiv</a:t>
            </a:r>
            <a:r>
              <a:rPr lang="en-US" sz="1600" dirty="0"/>
              <a:t> preprint arXiv:1602.07261 (2016</a:t>
            </a:r>
            <a:r>
              <a:rPr lang="en-US" sz="1600" dirty="0" smtClean="0"/>
              <a:t>).</a:t>
            </a:r>
          </a:p>
          <a:p>
            <a:r>
              <a:rPr lang="en-US" sz="1600" dirty="0" err="1" smtClean="0"/>
              <a:t>Gu</a:t>
            </a:r>
            <a:r>
              <a:rPr lang="en-US" sz="1600" dirty="0"/>
              <a:t>, </a:t>
            </a:r>
            <a:r>
              <a:rPr lang="en-US" sz="1600" dirty="0" err="1"/>
              <a:t>Jiuxiang</a:t>
            </a:r>
            <a:r>
              <a:rPr lang="en-US" sz="1600" dirty="0"/>
              <a:t>, et al. "Recent Advances in Convolutional Neural Networks." </a:t>
            </a:r>
            <a:r>
              <a:rPr lang="en-US" sz="1600" dirty="0" err="1"/>
              <a:t>arXiv</a:t>
            </a:r>
            <a:r>
              <a:rPr lang="en-US" sz="1600" dirty="0"/>
              <a:t> preprint arXiv:1512.07108 (2015). (good for tutorial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http</a:t>
            </a:r>
            <a:r>
              <a:rPr lang="en-US" sz="1600" dirty="0"/>
              <a:t>://cs231n.stanford.edu/</a:t>
            </a:r>
            <a:r>
              <a:rPr lang="en-US" sz="1600" dirty="0" err="1"/>
              <a:t>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739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full training, you must found best learning rate</a:t>
            </a:r>
            <a:br>
              <a:rPr lang="en-US" dirty="0" smtClean="0"/>
            </a:br>
            <a:r>
              <a:rPr lang="en-US" dirty="0" smtClean="0"/>
              <a:t>(in machine learning it is called hyper-parameter tuning)</a:t>
            </a:r>
          </a:p>
          <a:p>
            <a:endParaRPr lang="en-US" dirty="0" smtClean="0"/>
          </a:p>
          <a:p>
            <a:r>
              <a:rPr lang="en-US" dirty="0" smtClean="0"/>
              <a:t>Just run few epoch(3~5?), and compare each learning rate</a:t>
            </a:r>
          </a:p>
          <a:p>
            <a:r>
              <a:rPr lang="en-US" dirty="0" smtClean="0"/>
              <a:t>And narrow learning rate range, run again (5~10 epoch?)</a:t>
            </a:r>
          </a:p>
        </p:txBody>
      </p:sp>
    </p:spTree>
    <p:extLst>
      <p:ext uri="{BB962C8B-B14F-4D97-AF65-F5344CB8AC3E}">
        <p14:creationId xmlns:p14="http://schemas.microsoft.com/office/powerpoint/2010/main" val="5997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epoch? iteration? batch size?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b="1" dirty="0">
                <a:solidFill>
                  <a:srgbClr val="0070C0"/>
                </a:solidFill>
              </a:rPr>
              <a:t>epoch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one forward pass and one backward pass of </a:t>
            </a:r>
            <a:r>
              <a:rPr lang="en-US" i="1" dirty="0">
                <a:solidFill>
                  <a:srgbClr val="FF0000"/>
                </a:solidFill>
              </a:rPr>
              <a:t>all</a:t>
            </a:r>
            <a:r>
              <a:rPr lang="en-US" dirty="0"/>
              <a:t> the training examples</a:t>
            </a:r>
          </a:p>
          <a:p>
            <a:r>
              <a:rPr lang="en-US" b="1" dirty="0">
                <a:solidFill>
                  <a:srgbClr val="0070C0"/>
                </a:solidFill>
              </a:rPr>
              <a:t>batch size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the number of training examples in one forward/backward pass. The higher the batch size, the more memory space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number </a:t>
            </a:r>
            <a:r>
              <a:rPr lang="en-US" dirty="0"/>
              <a:t>of </a:t>
            </a:r>
            <a:r>
              <a:rPr lang="en-US" b="1" dirty="0">
                <a:solidFill>
                  <a:srgbClr val="0070C0"/>
                </a:solidFill>
              </a:rPr>
              <a:t>iterations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number of passes, each pass using [batch size] number of examples. </a:t>
            </a:r>
          </a:p>
        </p:txBody>
      </p:sp>
    </p:spTree>
    <p:extLst>
      <p:ext uri="{BB962C8B-B14F-4D97-AF65-F5344CB8AC3E}">
        <p14:creationId xmlns:p14="http://schemas.microsoft.com/office/powerpoint/2010/main" val="116768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mini-batch?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set is huge, compute gradient of all dataset is impossible</a:t>
            </a:r>
          </a:p>
          <a:p>
            <a:r>
              <a:rPr lang="en-US" dirty="0" smtClean="0"/>
              <a:t>If batch size is 1, we call Stochastic GD</a:t>
            </a:r>
            <a:br>
              <a:rPr lang="en-US" dirty="0" smtClean="0"/>
            </a:br>
            <a:r>
              <a:rPr lang="en-US" dirty="0" smtClean="0"/>
              <a:t>(but many people also say mini-batch as SGD)</a:t>
            </a:r>
          </a:p>
          <a:p>
            <a:r>
              <a:rPr lang="en-US" dirty="0" smtClean="0"/>
              <a:t>In mini-batch, every examples of each batch is randomly selected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64" y="3686255"/>
            <a:ext cx="3979260" cy="29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nother optimization algorithms...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</a:p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</a:p>
          <a:p>
            <a:r>
              <a:rPr lang="en-US" dirty="0" err="1" smtClean="0"/>
              <a:t>AdaGrad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RMSProp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Adam</a:t>
            </a:r>
          </a:p>
          <a:p>
            <a:r>
              <a:rPr lang="en-US" dirty="0" smtClean="0"/>
              <a:t>....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72" y="3146915"/>
            <a:ext cx="4409967" cy="3414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10" y="1205731"/>
            <a:ext cx="4409966" cy="34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train neural network?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46" y="1825625"/>
            <a:ext cx="8638307" cy="4351338"/>
          </a:xfrm>
        </p:spPr>
      </p:pic>
      <p:sp>
        <p:nvSpPr>
          <p:cNvPr id="5" name="TextBox 4"/>
          <p:cNvSpPr txBox="1"/>
          <p:nvPr/>
        </p:nvSpPr>
        <p:spPr>
          <a:xfrm>
            <a:off x="4195478" y="445638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Apple SD Gothic Neo" charset="-127"/>
                <a:ea typeface="Apple SD Gothic Neo" charset="-127"/>
                <a:cs typeface="Apple SD Gothic Neo" charset="-127"/>
              </a:rPr>
              <a:t>forward-propagation</a:t>
            </a:r>
            <a:endParaRPr lang="en-US" sz="320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7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99" y="1825625"/>
            <a:ext cx="8638402" cy="4351338"/>
          </a:xfrm>
        </p:spPr>
      </p:pic>
      <p:sp>
        <p:nvSpPr>
          <p:cNvPr id="5" name="TextBox 4"/>
          <p:cNvSpPr txBox="1"/>
          <p:nvPr/>
        </p:nvSpPr>
        <p:spPr>
          <a:xfrm>
            <a:off x="6181933" y="505547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back-propagation</a:t>
            </a:r>
            <a:endParaRPr lang="en-US" sz="32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94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01" y="1815115"/>
            <a:ext cx="8657617" cy="4351338"/>
          </a:xfrm>
        </p:spPr>
      </p:pic>
    </p:spTree>
    <p:extLst>
      <p:ext uri="{BB962C8B-B14F-4D97-AF65-F5344CB8AC3E}">
        <p14:creationId xmlns:p14="http://schemas.microsoft.com/office/powerpoint/2010/main" val="20921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38" y="1815115"/>
            <a:ext cx="8644743" cy="4351338"/>
          </a:xfrm>
        </p:spPr>
      </p:pic>
    </p:spTree>
    <p:extLst>
      <p:ext uri="{BB962C8B-B14F-4D97-AF65-F5344CB8AC3E}">
        <p14:creationId xmlns:p14="http://schemas.microsoft.com/office/powerpoint/2010/main" val="19614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26" y="1815115"/>
            <a:ext cx="8625547" cy="4351338"/>
          </a:xfrm>
        </p:spPr>
      </p:pic>
    </p:spTree>
    <p:extLst>
      <p:ext uri="{BB962C8B-B14F-4D97-AF65-F5344CB8AC3E}">
        <p14:creationId xmlns:p14="http://schemas.microsoft.com/office/powerpoint/2010/main" val="8831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Optimization and loss function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Backpropagation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------------------------------------</a:t>
            </a:r>
            <a:r>
              <a:rPr lang="en-US" altLang="ko-KR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------</a:t>
            </a:r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&lt;- basic</a:t>
            </a:r>
            <a:r>
              <a:rPr lang="ko-KR" alt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prerequisites</a:t>
            </a:r>
            <a:endParaRPr lang="en-US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Neural Network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Convolutional Neural </a:t>
            </a:r>
            <a:r>
              <a:rPr lang="en-US" dirty="0" smtClean="0"/>
              <a:t>N</a:t>
            </a:r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etwork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Case study of </a:t>
            </a:r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CNN</a:t>
            </a:r>
            <a:endParaRPr lang="en-US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23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87" y="1815115"/>
            <a:ext cx="8612825" cy="4351338"/>
          </a:xfrm>
        </p:spPr>
      </p:pic>
    </p:spTree>
    <p:extLst>
      <p:ext uri="{BB962C8B-B14F-4D97-AF65-F5344CB8AC3E}">
        <p14:creationId xmlns:p14="http://schemas.microsoft.com/office/powerpoint/2010/main" val="29571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75" y="1815115"/>
            <a:ext cx="8631870" cy="4351338"/>
          </a:xfrm>
        </p:spPr>
      </p:pic>
    </p:spTree>
    <p:extLst>
      <p:ext uri="{BB962C8B-B14F-4D97-AF65-F5344CB8AC3E}">
        <p14:creationId xmlns:p14="http://schemas.microsoft.com/office/powerpoint/2010/main" val="7829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91" y="1815115"/>
            <a:ext cx="8644658" cy="4351338"/>
          </a:xfrm>
        </p:spPr>
      </p:pic>
    </p:spTree>
    <p:extLst>
      <p:ext uri="{BB962C8B-B14F-4D97-AF65-F5344CB8AC3E}">
        <p14:creationId xmlns:p14="http://schemas.microsoft.com/office/powerpoint/2010/main" val="7815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4" y="1804605"/>
            <a:ext cx="8612692" cy="4351338"/>
          </a:xfrm>
        </p:spPr>
      </p:pic>
    </p:spTree>
    <p:extLst>
      <p:ext uri="{BB962C8B-B14F-4D97-AF65-F5344CB8AC3E}">
        <p14:creationId xmlns:p14="http://schemas.microsoft.com/office/powerpoint/2010/main" val="16921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50" y="1815115"/>
            <a:ext cx="8619120" cy="4351338"/>
          </a:xfrm>
        </p:spPr>
      </p:pic>
    </p:spTree>
    <p:extLst>
      <p:ext uri="{BB962C8B-B14F-4D97-AF65-F5344CB8AC3E}">
        <p14:creationId xmlns:p14="http://schemas.microsoft.com/office/powerpoint/2010/main" val="4795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75" y="1815115"/>
            <a:ext cx="8631870" cy="4351338"/>
          </a:xfrm>
        </p:spPr>
      </p:pic>
    </p:spTree>
    <p:extLst>
      <p:ext uri="{BB962C8B-B14F-4D97-AF65-F5344CB8AC3E}">
        <p14:creationId xmlns:p14="http://schemas.microsoft.com/office/powerpoint/2010/main" val="7518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50" y="1815115"/>
            <a:ext cx="8619120" cy="4351338"/>
          </a:xfrm>
        </p:spPr>
      </p:pic>
    </p:spTree>
    <p:extLst>
      <p:ext uri="{BB962C8B-B14F-4D97-AF65-F5344CB8AC3E}">
        <p14:creationId xmlns:p14="http://schemas.microsoft.com/office/powerpoint/2010/main" val="9292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------------------------------------</a:t>
            </a:r>
            <a:r>
              <a:rPr lang="en-US" altLang="ko-KR" dirty="0" smtClean="0"/>
              <a:t>------</a:t>
            </a:r>
            <a:r>
              <a:rPr lang="en-US" dirty="0" smtClean="0"/>
              <a:t> </a:t>
            </a:r>
            <a:r>
              <a:rPr lang="en-US" dirty="0"/>
              <a:t>&lt;- basic</a:t>
            </a:r>
            <a:r>
              <a:rPr lang="ko-KR" altLang="en-US" dirty="0"/>
              <a:t> </a:t>
            </a:r>
            <a:r>
              <a:rPr lang="en-US" altLang="ko-KR" dirty="0"/>
              <a:t>prerequisites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Neural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function</a:t>
            </a:r>
          </a:p>
          <a:p>
            <a:endParaRPr lang="en-US" dirty="0"/>
          </a:p>
          <a:p>
            <a:r>
              <a:rPr lang="en-US" dirty="0" smtClean="0"/>
              <a:t>2-layer Neural Network</a:t>
            </a:r>
          </a:p>
          <a:p>
            <a:endParaRPr lang="en-US" dirty="0"/>
          </a:p>
          <a:p>
            <a:r>
              <a:rPr lang="en-US" dirty="0" smtClean="0"/>
              <a:t>or more...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22" y="3780480"/>
            <a:ext cx="5673397" cy="2243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14" y="2758971"/>
            <a:ext cx="3787228" cy="637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14" y="1788349"/>
            <a:ext cx="1714938" cy="5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0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28" y="4099033"/>
            <a:ext cx="5080438" cy="172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75" y="1168400"/>
            <a:ext cx="4829345" cy="2772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86" y="1326054"/>
            <a:ext cx="5755389" cy="24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Loss function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92" y="1825625"/>
            <a:ext cx="9720616" cy="4351338"/>
          </a:xfrm>
        </p:spPr>
      </p:pic>
    </p:spTree>
    <p:extLst>
      <p:ext uri="{BB962C8B-B14F-4D97-AF65-F5344CB8AC3E}">
        <p14:creationId xmlns:p14="http://schemas.microsoft.com/office/powerpoint/2010/main" val="580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9" y="1690688"/>
            <a:ext cx="5547125" cy="4351338"/>
          </a:xfrm>
        </p:spPr>
      </p:pic>
      <p:sp>
        <p:nvSpPr>
          <p:cNvPr id="5" name="TextBox 4"/>
          <p:cNvSpPr txBox="1"/>
          <p:nvPr/>
        </p:nvSpPr>
        <p:spPr>
          <a:xfrm>
            <a:off x="7567448" y="3363310"/>
            <a:ext cx="2633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And more...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4846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9760"/>
            <a:ext cx="10515600" cy="4103068"/>
          </a:xfrm>
        </p:spPr>
      </p:pic>
    </p:spTree>
    <p:extLst>
      <p:ext uri="{BB962C8B-B14F-4D97-AF65-F5344CB8AC3E}">
        <p14:creationId xmlns:p14="http://schemas.microsoft.com/office/powerpoint/2010/main" val="46848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12" y="1199768"/>
            <a:ext cx="4037919" cy="4945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4" y="1690688"/>
            <a:ext cx="6585712" cy="44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1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45" y="1807459"/>
            <a:ext cx="3319288" cy="360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12" y="577429"/>
            <a:ext cx="3458341" cy="4742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27" y="5794663"/>
            <a:ext cx="7786414" cy="3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7042"/>
            <a:ext cx="6109138" cy="287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68" y="4794742"/>
            <a:ext cx="4658022" cy="18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everywhere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690688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everywhere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1495097"/>
            <a:ext cx="8115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everywhere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1690688"/>
            <a:ext cx="80264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deep learning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computer vision area,</a:t>
            </a:r>
            <a:endParaRPr lang="en-US" dirty="0"/>
          </a:p>
        </p:txBody>
      </p:sp>
      <p:pic>
        <p:nvPicPr>
          <p:cNvPr id="4" name="Screen Shot 2016-02-20 at 11.52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462" y="2453819"/>
            <a:ext cx="6332889" cy="40262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2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1 at 3.09.1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8937" y="596730"/>
            <a:ext cx="9114126" cy="54794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98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pple SD Gothic Neo" charset="-127"/>
                <a:ea typeface="Apple SD Gothic Neo" charset="-127"/>
                <a:cs typeface="Apple SD Gothic Neo" charset="-127"/>
              </a:rPr>
              <a:t>Softmax</a:t>
            </a:r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Classifier (Logistic Regression)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6295"/>
            <a:ext cx="10515600" cy="4109998"/>
          </a:xfrm>
        </p:spPr>
      </p:pic>
    </p:spTree>
    <p:extLst>
      <p:ext uri="{BB962C8B-B14F-4D97-AF65-F5344CB8AC3E}">
        <p14:creationId xmlns:p14="http://schemas.microsoft.com/office/powerpoint/2010/main" val="6116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pic>
        <p:nvPicPr>
          <p:cNvPr id="4" name="convnet.jpg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52798" y="1825625"/>
            <a:ext cx="9086404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49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3045"/>
          </a:xfrm>
        </p:spPr>
      </p:pic>
    </p:spTree>
    <p:extLst>
      <p:ext uri="{BB962C8B-B14F-4D97-AF65-F5344CB8AC3E}">
        <p14:creationId xmlns:p14="http://schemas.microsoft.com/office/powerpoint/2010/main" val="14783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358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136571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12812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154515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200441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5932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of Conv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00"/>
              </a:buClr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Local Connectivity</a:t>
            </a:r>
          </a:p>
          <a:p>
            <a:pPr lvl="1"/>
            <a:r>
              <a:rPr lang="en-US" dirty="0"/>
              <a:t>Instead connect all pixels to neurons, connect only local region of input (called </a:t>
            </a:r>
            <a:r>
              <a:rPr lang="en-US" dirty="0">
                <a:latin typeface="Helvetica"/>
                <a:ea typeface="Helvetica"/>
                <a:cs typeface="Helvetica"/>
                <a:sym typeface="Helvetica"/>
              </a:rPr>
              <a:t>receptive field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can reduce many </a:t>
            </a:r>
            <a:r>
              <a:rPr lang="en-US" dirty="0" smtClean="0"/>
              <a:t>parameter</a:t>
            </a:r>
          </a:p>
          <a:p>
            <a:pPr lvl="1"/>
            <a:endParaRPr lang="en-US" dirty="0"/>
          </a:p>
          <a:p>
            <a:pPr>
              <a:buClr>
                <a:srgbClr val="000000"/>
              </a:buClr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Parameter sharing</a:t>
            </a:r>
          </a:p>
          <a:p>
            <a:pPr lvl="1"/>
            <a:r>
              <a:rPr lang="en-US" dirty="0"/>
              <a:t>To reduce parameter, each channel have same filter. (# of filter == # of channel)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of Conv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EX) 1</a:t>
            </a:r>
            <a:r>
              <a:rPr lang="en-US" baseline="30000" dirty="0" smtClean="0"/>
              <a:t>st</a:t>
            </a:r>
            <a:r>
              <a:rPr lang="en-US" dirty="0" smtClean="0"/>
              <a:t> conv layer in </a:t>
            </a:r>
            <a:r>
              <a:rPr lang="en-US" dirty="0" err="1" smtClean="0"/>
              <a:t>AlexNet</a:t>
            </a:r>
            <a:endParaRPr lang="en-US" dirty="0" smtClean="0"/>
          </a:p>
          <a:p>
            <a:pPr lvl="1"/>
            <a:r>
              <a:rPr lang="en-US" dirty="0" smtClean="0"/>
              <a:t>input: 224x224   filter: 11x11x3@96   output: 55x55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filter extract different features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i.e</a:t>
            </a:r>
            <a:r>
              <a:rPr lang="en-US" dirty="0"/>
              <a:t> horizontal edge, vertical edge, color ...)</a:t>
            </a:r>
          </a:p>
          <a:p>
            <a:endParaRPr lang="en-US" dirty="0"/>
          </a:p>
        </p:txBody>
      </p:sp>
      <p:pic>
        <p:nvPicPr>
          <p:cNvPr id="4" name="weigh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0481" y="4140628"/>
            <a:ext cx="6391822" cy="25281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80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Classifier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585"/>
            <a:ext cx="10515600" cy="4247417"/>
          </a:xfrm>
        </p:spPr>
      </p:pic>
    </p:spTree>
    <p:extLst>
      <p:ext uri="{BB962C8B-B14F-4D97-AF65-F5344CB8AC3E}">
        <p14:creationId xmlns:p14="http://schemas.microsoft.com/office/powerpoint/2010/main" val="6624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 - sigmoid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1825625"/>
            <a:ext cx="9626225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14" y="812801"/>
            <a:ext cx="2522921" cy="4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1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 - </a:t>
            </a:r>
            <a:r>
              <a:rPr lang="en-US" dirty="0" err="1" smtClean="0"/>
              <a:t>tanh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6650"/>
            <a:ext cx="10515600" cy="3289287"/>
          </a:xfrm>
        </p:spPr>
      </p:pic>
    </p:spTree>
    <p:extLst>
      <p:ext uri="{BB962C8B-B14F-4D97-AF65-F5344CB8AC3E}">
        <p14:creationId xmlns:p14="http://schemas.microsoft.com/office/powerpoint/2010/main" val="96356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 - </a:t>
            </a:r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8066"/>
            <a:ext cx="10515600" cy="3826456"/>
          </a:xfrm>
        </p:spPr>
      </p:pic>
    </p:spTree>
    <p:extLst>
      <p:ext uri="{BB962C8B-B14F-4D97-AF65-F5344CB8AC3E}">
        <p14:creationId xmlns:p14="http://schemas.microsoft.com/office/powerpoint/2010/main" val="7139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00"/>
              </a:buClr>
              <a:buSzPct val="100000"/>
              <a:buChar char="-"/>
            </a:pPr>
            <a:r>
              <a:rPr lang="en-US" dirty="0" err="1">
                <a:sym typeface="Helvetica"/>
              </a:rPr>
              <a:t>Downsample</a:t>
            </a:r>
            <a:r>
              <a:rPr lang="en-US" dirty="0"/>
              <a:t> image to reduce parameter</a:t>
            </a:r>
          </a:p>
          <a:p>
            <a:pPr>
              <a:buClr>
                <a:srgbClr val="000000"/>
              </a:buClr>
              <a:buSzPct val="100000"/>
              <a:buChar char="-"/>
            </a:pPr>
            <a:r>
              <a:rPr lang="en-US" dirty="0"/>
              <a:t>Usually use </a:t>
            </a:r>
            <a:r>
              <a:rPr lang="en-US" dirty="0">
                <a:sym typeface="Helvetica"/>
              </a:rPr>
              <a:t>max pooling</a:t>
            </a:r>
            <a:r>
              <a:rPr lang="en-US" dirty="0"/>
              <a:t> (take maximum value in region)</a:t>
            </a:r>
          </a:p>
        </p:txBody>
      </p:sp>
      <p:pic>
        <p:nvPicPr>
          <p:cNvPr id="4" name="Screen Shot 2016-02-21 at 3.04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667" y="2937384"/>
            <a:ext cx="4941264" cy="36860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94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Usually, MAX POOL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75" y="1825625"/>
            <a:ext cx="9202650" cy="4351338"/>
          </a:xfrm>
        </p:spPr>
      </p:pic>
    </p:spTree>
    <p:extLst>
      <p:ext uri="{BB962C8B-B14F-4D97-AF65-F5344CB8AC3E}">
        <p14:creationId xmlns:p14="http://schemas.microsoft.com/office/powerpoint/2010/main" val="16373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Again..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vnet.jp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52798" y="1825625"/>
            <a:ext cx="9086404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train CNN?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Calculate loss function in forward path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Optimize parameter </a:t>
            </a:r>
            <a:r>
              <a:rPr lang="en-US" dirty="0" err="1" smtClean="0"/>
              <a:t>w.r.t</a:t>
            </a:r>
            <a:r>
              <a:rPr lang="en-US" dirty="0" smtClean="0"/>
              <a:t> loss function in backward path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Use SGD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...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Wait.. Do we have to implement this?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= </a:t>
            </a:r>
            <a:r>
              <a:rPr lang="en-US" dirty="0" err="1" smtClean="0"/>
              <a:t>Tensorflow</a:t>
            </a:r>
            <a:r>
              <a:rPr lang="en-US" dirty="0" smtClean="0"/>
              <a:t> save us!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6" y="0"/>
            <a:ext cx="5468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Actually.. deep learning is not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 Shot 2016-02-20 at 10.19.11 P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243958" y="1319872"/>
            <a:ext cx="7704083" cy="53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boooom</a:t>
            </a:r>
            <a:r>
              <a:rPr lang="en-US" dirty="0" smtClean="0"/>
              <a:t> again?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 power</a:t>
            </a:r>
          </a:p>
          <a:p>
            <a:endParaRPr lang="en-US" dirty="0"/>
          </a:p>
          <a:p>
            <a:r>
              <a:rPr lang="en-US" dirty="0" smtClean="0"/>
              <a:t>Large database</a:t>
            </a:r>
          </a:p>
          <a:p>
            <a:endParaRPr lang="en-US" dirty="0"/>
          </a:p>
          <a:p>
            <a:r>
              <a:rPr lang="en-US" dirty="0" smtClean="0"/>
              <a:t>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0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0 at 10.14.31 P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87669" y="10511"/>
            <a:ext cx="9823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20" y="1842697"/>
            <a:ext cx="4222855" cy="35403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96" y="2266847"/>
            <a:ext cx="4344772" cy="22888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30155" y="3411290"/>
            <a:ext cx="74886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8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0 at 10.15.16 P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67611" y="0"/>
            <a:ext cx="9856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0 at 11.5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0494" y="1158849"/>
            <a:ext cx="8591011" cy="49003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80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0 at 10.17.31 P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62003" y="0"/>
            <a:ext cx="9867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of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</a:t>
            </a:r>
          </a:p>
          <a:p>
            <a:r>
              <a:rPr lang="en-US" dirty="0" err="1" smtClean="0"/>
              <a:t>VGGNet</a:t>
            </a:r>
            <a:r>
              <a:rPr lang="en-US" dirty="0" smtClean="0"/>
              <a:t> (2014)</a:t>
            </a:r>
          </a:p>
          <a:p>
            <a:r>
              <a:rPr lang="en-US" dirty="0" err="1" smtClean="0"/>
              <a:t>GoogLeNet</a:t>
            </a:r>
            <a:r>
              <a:rPr lang="en-US" dirty="0" smtClean="0"/>
              <a:t> (2014)</a:t>
            </a:r>
          </a:p>
          <a:p>
            <a:r>
              <a:rPr lang="en-US" dirty="0" err="1" smtClean="0"/>
              <a:t>ResNet</a:t>
            </a:r>
            <a:r>
              <a:rPr lang="en-US" dirty="0" smtClean="0"/>
              <a:t> (2015)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ReLU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Dropout</a:t>
            </a:r>
          </a:p>
          <a:p>
            <a:r>
              <a:rPr lang="en-US" dirty="0" smtClean="0"/>
              <a:t>Data augmentation</a:t>
            </a:r>
          </a:p>
          <a:p>
            <a:r>
              <a:rPr lang="en-US" dirty="0" smtClean="0"/>
              <a:t>SGD + momentum (mini-batch)</a:t>
            </a:r>
          </a:p>
          <a:p>
            <a:r>
              <a:rPr lang="en-US" dirty="0" smtClean="0"/>
              <a:t>Weight Decay</a:t>
            </a:r>
          </a:p>
          <a:p>
            <a:r>
              <a:rPr lang="en-US" dirty="0" smtClean="0"/>
              <a:t>LPN (Local Response Normalization)</a:t>
            </a:r>
          </a:p>
          <a:p>
            <a:r>
              <a:rPr lang="en-US" dirty="0" smtClean="0"/>
              <a:t>Ensemble model (1-CNN: 18.2%, 7-CNN: 15.4%)</a:t>
            </a:r>
          </a:p>
        </p:txBody>
      </p:sp>
    </p:spTree>
    <p:extLst>
      <p:ext uri="{BB962C8B-B14F-4D97-AF65-F5344CB8AC3E}">
        <p14:creationId xmlns:p14="http://schemas.microsoft.com/office/powerpoint/2010/main" val="1048623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Similar to bagging (approximation of bagging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Act </a:t>
            </a:r>
            <a:r>
              <a:rPr lang="en-US" dirty="0"/>
              <a:t>like </a:t>
            </a:r>
            <a:r>
              <a:rPr lang="en-US" dirty="0" err="1"/>
              <a:t>regularizer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reduce </a:t>
            </a:r>
            <a:r>
              <a:rPr lang="en-US" dirty="0" err="1">
                <a:solidFill>
                  <a:srgbClr val="FF0000"/>
                </a:solidFill>
              </a:rPr>
              <a:t>overfit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Instead </a:t>
            </a:r>
            <a:r>
              <a:rPr lang="en-US" dirty="0"/>
              <a:t>of using all neurons, </a:t>
            </a:r>
            <a:r>
              <a:rPr lang="en-US" dirty="0">
                <a:solidFill>
                  <a:srgbClr val="FF0000"/>
                </a:solidFill>
              </a:rPr>
              <a:t>“dropout” some neurons randomly</a:t>
            </a:r>
            <a:r>
              <a:rPr lang="en-US" dirty="0"/>
              <a:t> (usually 0.5 probability)</a:t>
            </a:r>
          </a:p>
          <a:p>
            <a:endParaRPr lang="en-US" dirty="0"/>
          </a:p>
        </p:txBody>
      </p:sp>
      <p:pic>
        <p:nvPicPr>
          <p:cNvPr id="4" name="dropou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1048" y="3734869"/>
            <a:ext cx="5202124" cy="26919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532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At test time, not “dropout” </a:t>
            </a:r>
            <a:r>
              <a:rPr lang="en-US" dirty="0"/>
              <a:t>neurons, but use weighted neurons (usually 0.5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Weight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expected value </a:t>
            </a:r>
            <a:r>
              <a:rPr lang="en-US" dirty="0"/>
              <a:t>of each neurons</a:t>
            </a:r>
          </a:p>
        </p:txBody>
      </p:sp>
      <p:pic>
        <p:nvPicPr>
          <p:cNvPr id="4" name="dropout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6358" y="3805879"/>
            <a:ext cx="5727435" cy="15287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49959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Database has variety size of images</a:t>
            </a:r>
          </a:p>
          <a:p>
            <a:r>
              <a:rPr lang="en-US" dirty="0" smtClean="0"/>
              <a:t>First, </a:t>
            </a:r>
            <a:r>
              <a:rPr lang="en-US" dirty="0" smtClean="0">
                <a:solidFill>
                  <a:srgbClr val="FF0000"/>
                </a:solidFill>
              </a:rPr>
              <a:t>resize</a:t>
            </a:r>
            <a:r>
              <a:rPr lang="en-US" dirty="0" smtClean="0"/>
              <a:t> images into 256x256 size</a:t>
            </a:r>
          </a:p>
          <a:p>
            <a:r>
              <a:rPr lang="en-US" dirty="0" smtClean="0"/>
              <a:t>Second, randomly </a:t>
            </a:r>
            <a:r>
              <a:rPr lang="en-US" dirty="0">
                <a:solidFill>
                  <a:srgbClr val="FF0000"/>
                </a:solidFill>
              </a:rPr>
              <a:t>crop</a:t>
            </a:r>
            <a:r>
              <a:rPr lang="en-US" dirty="0"/>
              <a:t> </a:t>
            </a:r>
            <a:r>
              <a:rPr lang="en-US" dirty="0" smtClean="0"/>
              <a:t>256x256 </a:t>
            </a:r>
            <a:r>
              <a:rPr lang="en-US" dirty="0"/>
              <a:t>images to </a:t>
            </a:r>
            <a:r>
              <a:rPr lang="en-US" dirty="0" smtClean="0"/>
              <a:t>224x224</a:t>
            </a:r>
          </a:p>
          <a:p>
            <a:r>
              <a:rPr lang="en-US" dirty="0" smtClean="0"/>
              <a:t>At </a:t>
            </a:r>
            <a:r>
              <a:rPr lang="en-US" dirty="0"/>
              <a:t>test time, crop 5 images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average </a:t>
            </a:r>
            <a:r>
              <a:rPr lang="en-US" dirty="0" smtClean="0"/>
              <a:t>to predict</a:t>
            </a:r>
            <a:endParaRPr lang="en-US" dirty="0"/>
          </a:p>
        </p:txBody>
      </p:sp>
      <p:pic>
        <p:nvPicPr>
          <p:cNvPr id="4" name="Screen Shot 2016-02-20 at 10.45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9158" y="3291149"/>
            <a:ext cx="5087008" cy="34407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4152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more..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Weights must be </a:t>
            </a:r>
            <a:r>
              <a:rPr lang="en-US" dirty="0" err="1"/>
              <a:t>initalized</a:t>
            </a:r>
            <a:r>
              <a:rPr lang="en-US" dirty="0"/>
              <a:t> </a:t>
            </a:r>
            <a:r>
              <a:rPr lang="en-US" dirty="0" smtClean="0"/>
              <a:t>randomly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not, all gradients of neurons will be </a:t>
            </a:r>
            <a:r>
              <a:rPr lang="en-US" dirty="0" smtClean="0"/>
              <a:t>same</a:t>
            </a:r>
          </a:p>
          <a:p>
            <a:r>
              <a:rPr lang="en-US" dirty="0" smtClean="0"/>
              <a:t>Usually</a:t>
            </a:r>
            <a:r>
              <a:rPr lang="en-US" dirty="0"/>
              <a:t>, use </a:t>
            </a:r>
            <a:r>
              <a:rPr lang="en-US" dirty="0" err="1"/>
              <a:t>gaussian</a:t>
            </a:r>
            <a:r>
              <a:rPr lang="en-US" dirty="0"/>
              <a:t> distribution, </a:t>
            </a:r>
            <a:r>
              <a:rPr lang="en-US" dirty="0" err="1"/>
              <a:t>std</a:t>
            </a:r>
            <a:r>
              <a:rPr lang="en-US" dirty="0"/>
              <a:t> = </a:t>
            </a:r>
            <a:r>
              <a:rPr lang="en-US" dirty="0" smtClean="0"/>
              <a:t>0.01</a:t>
            </a:r>
          </a:p>
          <a:p>
            <a:r>
              <a:rPr lang="en-US" dirty="0" smtClean="0"/>
              <a:t>Use </a:t>
            </a:r>
            <a:r>
              <a:rPr lang="en-US" dirty="0"/>
              <a:t>mini-batch SGD and momentum SGD to update weight</a:t>
            </a:r>
          </a:p>
        </p:txBody>
      </p:sp>
      <p:pic>
        <p:nvPicPr>
          <p:cNvPr id="4" name="alex-arch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4565" y="3833660"/>
            <a:ext cx="8502869" cy="2675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9316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VGGNet</a:t>
            </a:r>
            <a:r>
              <a:rPr lang="en-US" dirty="0" smtClean="0"/>
              <a:t> (2014)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small size kernel </a:t>
            </a:r>
            <a:r>
              <a:rPr lang="en-US" dirty="0"/>
              <a:t>(always 3x3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AlexNet</a:t>
            </a:r>
            <a:r>
              <a:rPr lang="en-US" dirty="0" smtClean="0"/>
              <a:t> use 11x11, 5x5, 3x3 ...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use multiple non-</a:t>
            </a:r>
            <a:r>
              <a:rPr lang="en-US" dirty="0" err="1"/>
              <a:t>linearlity</a:t>
            </a:r>
            <a:r>
              <a:rPr lang="en-US" dirty="0"/>
              <a:t> (e.g. </a:t>
            </a:r>
            <a:r>
              <a:rPr lang="en-US" dirty="0" err="1"/>
              <a:t>ReLU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Less </a:t>
            </a:r>
            <a:r>
              <a:rPr lang="en-US" dirty="0"/>
              <a:t>weights to </a:t>
            </a:r>
            <a:r>
              <a:rPr lang="en-US" dirty="0" smtClean="0"/>
              <a:t>train</a:t>
            </a:r>
          </a:p>
          <a:p>
            <a:r>
              <a:rPr lang="en-US" dirty="0" smtClean="0"/>
              <a:t>Hard </a:t>
            </a:r>
            <a:r>
              <a:rPr lang="en-US" dirty="0">
                <a:solidFill>
                  <a:srgbClr val="FF0000"/>
                </a:solidFill>
              </a:rPr>
              <a:t>data augmentation </a:t>
            </a:r>
            <a:r>
              <a:rPr lang="en-US" dirty="0"/>
              <a:t>(more than </a:t>
            </a:r>
            <a:r>
              <a:rPr lang="en-US" dirty="0" err="1"/>
              <a:t>AlexNet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Ensemble </a:t>
            </a:r>
            <a:r>
              <a:rPr lang="en-US" dirty="0"/>
              <a:t>7 model (ILSVRC </a:t>
            </a:r>
            <a:r>
              <a:rPr lang="en-US" dirty="0" smtClean="0"/>
              <a:t>submission: </a:t>
            </a:r>
            <a:r>
              <a:rPr lang="en-US" dirty="0"/>
              <a:t>7.3%)</a:t>
            </a:r>
          </a:p>
        </p:txBody>
      </p:sp>
    </p:spTree>
    <p:extLst>
      <p:ext uri="{BB962C8B-B14F-4D97-AF65-F5344CB8AC3E}">
        <p14:creationId xmlns:p14="http://schemas.microsoft.com/office/powerpoint/2010/main" val="144273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057" y="1825625"/>
            <a:ext cx="6945885" cy="4351338"/>
          </a:xfrm>
        </p:spPr>
      </p:pic>
    </p:spTree>
    <p:extLst>
      <p:ext uri="{BB962C8B-B14F-4D97-AF65-F5344CB8AC3E}">
        <p14:creationId xmlns:p14="http://schemas.microsoft.com/office/powerpoint/2010/main" val="13914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And more..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97" y="1825625"/>
            <a:ext cx="9188406" cy="4351338"/>
          </a:xfrm>
        </p:spPr>
      </p:pic>
    </p:spTree>
    <p:extLst>
      <p:ext uri="{BB962C8B-B14F-4D97-AF65-F5344CB8AC3E}">
        <p14:creationId xmlns:p14="http://schemas.microsoft.com/office/powerpoint/2010/main" val="1187972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means...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32-batch train =&gt; almost 6GB VRAM!</a:t>
            </a:r>
          </a:p>
          <a:p>
            <a:r>
              <a:rPr lang="en-US" dirty="0" smtClean="0"/>
              <a:t>But </a:t>
            </a:r>
            <a:r>
              <a:rPr lang="en-US" dirty="0" err="1" smtClean="0"/>
              <a:t>imagenet</a:t>
            </a:r>
            <a:r>
              <a:rPr lang="en-US" dirty="0" smtClean="0"/>
              <a:t> database has 1M images...</a:t>
            </a:r>
          </a:p>
          <a:p>
            <a:r>
              <a:rPr lang="en-US" dirty="0" smtClean="0"/>
              <a:t>Train 2~3 weeks using TITAN X x2</a:t>
            </a:r>
            <a:br>
              <a:rPr lang="en-US" dirty="0" smtClean="0"/>
            </a:br>
            <a:r>
              <a:rPr lang="en-US" dirty="0" smtClean="0"/>
              <a:t>(TITAN X is more than $1000)</a:t>
            </a:r>
          </a:p>
        </p:txBody>
      </p:sp>
      <p:pic>
        <p:nvPicPr>
          <p:cNvPr id="4" name="vgg-arch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5223" y="2783295"/>
            <a:ext cx="5601162" cy="3896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01188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far,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70" y="1547567"/>
            <a:ext cx="9368659" cy="4963746"/>
          </a:xfrm>
        </p:spPr>
      </p:pic>
    </p:spTree>
    <p:extLst>
      <p:ext uri="{BB962C8B-B14F-4D97-AF65-F5344CB8AC3E}">
        <p14:creationId xmlns:p14="http://schemas.microsoft.com/office/powerpoint/2010/main" val="8926770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r>
              <a:rPr lang="en-US" dirty="0" smtClean="0"/>
              <a:t> (2014)</a:t>
            </a:r>
            <a:endParaRPr lang="en-US" dirty="0"/>
          </a:p>
        </p:txBody>
      </p:sp>
      <p:pic>
        <p:nvPicPr>
          <p:cNvPr id="4" name="googlenet2.png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0401" y="1825625"/>
            <a:ext cx="9611197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07660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Inception module</a:t>
            </a:r>
            <a:endParaRPr lang="en-US" dirty="0"/>
          </a:p>
        </p:txBody>
      </p:sp>
      <p:pic>
        <p:nvPicPr>
          <p:cNvPr id="4" name="incep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8331" y="1397877"/>
            <a:ext cx="4889492" cy="2375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1x1, 3x3 and 5x5 conv </a:t>
            </a:r>
            <a:r>
              <a:rPr lang="en-US" dirty="0" smtClean="0"/>
              <a:t>simultaneously 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capture variety of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Capture </a:t>
            </a:r>
            <a:r>
              <a:rPr lang="en-US" dirty="0"/>
              <a:t>dense structure to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more </a:t>
            </a:r>
            <a:r>
              <a:rPr lang="en-US" dirty="0"/>
              <a:t>spread out structure to 3x3, </a:t>
            </a:r>
            <a:r>
              <a:rPr lang="en-US" dirty="0" smtClean="0"/>
              <a:t>5x5</a:t>
            </a:r>
          </a:p>
          <a:p>
            <a:r>
              <a:rPr lang="en-US" dirty="0" smtClean="0"/>
              <a:t>Computational expensive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solidFill>
                  <a:srgbClr val="FF0000"/>
                </a:solidFill>
              </a:rPr>
              <a:t>1x1 conv layer </a:t>
            </a:r>
            <a:r>
              <a:rPr lang="en-US" dirty="0"/>
              <a:t>to reduce dimension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(will explain </a:t>
            </a:r>
            <a:r>
              <a:rPr lang="en-US" dirty="0"/>
              <a:t>details in later in 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pic>
        <p:nvPicPr>
          <p:cNvPr id="5" name="inception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2989" y="4001294"/>
            <a:ext cx="5104834" cy="27237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62117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Auxiliary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sure gradient flows effectively?</a:t>
            </a:r>
          </a:p>
          <a:p>
            <a:pPr lvl="1"/>
            <a:r>
              <a:rPr lang="en-US" dirty="0" smtClean="0"/>
              <a:t>Limitation of deep network</a:t>
            </a:r>
          </a:p>
          <a:p>
            <a:r>
              <a:rPr lang="en-US" dirty="0" smtClean="0"/>
              <a:t>So,</a:t>
            </a:r>
          </a:p>
          <a:p>
            <a:r>
              <a:rPr lang="en-US" dirty="0" smtClean="0"/>
              <a:t>Loss of </a:t>
            </a:r>
            <a:r>
              <a:rPr lang="en-US" dirty="0"/>
              <a:t>auxiliary is added to total loss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weighted by 0.3), remove at test time</a:t>
            </a:r>
          </a:p>
        </p:txBody>
      </p:sp>
      <p:pic>
        <p:nvPicPr>
          <p:cNvPr id="4" name="googlene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8042" y="4219390"/>
            <a:ext cx="8295916" cy="2354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10361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in Network in Network (also used in </a:t>
            </a:r>
            <a:r>
              <a:rPr lang="en-US" dirty="0" err="1"/>
              <a:t>GoogLeNet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Problems </a:t>
            </a:r>
            <a:r>
              <a:rPr lang="en-US" dirty="0"/>
              <a:t>of fc </a:t>
            </a:r>
            <a:r>
              <a:rPr lang="en-US" dirty="0" smtClean="0"/>
              <a:t>layer 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lots of parameter, easy to </a:t>
            </a:r>
            <a:r>
              <a:rPr lang="en-US" dirty="0" err="1" smtClean="0"/>
              <a:t>overfit</a:t>
            </a:r>
            <a:endParaRPr lang="en-US" dirty="0" smtClean="0"/>
          </a:p>
          <a:p>
            <a:r>
              <a:rPr lang="en-US" dirty="0" smtClean="0"/>
              <a:t>Replace </a:t>
            </a:r>
            <a:r>
              <a:rPr lang="en-US" dirty="0"/>
              <a:t>fc to average 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6337"/>
            <a:ext cx="4847021" cy="3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5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channel as same as # of class in last </a:t>
            </a:r>
            <a:r>
              <a:rPr lang="en-US" dirty="0" smtClean="0"/>
              <a:t>conv</a:t>
            </a:r>
          </a:p>
          <a:p>
            <a:r>
              <a:rPr lang="en-US" dirty="0" smtClean="0"/>
              <a:t>Calculate </a:t>
            </a:r>
            <a:r>
              <a:rPr lang="en-US" dirty="0"/>
              <a:t>average on each channel, and pass to </a:t>
            </a:r>
            <a:r>
              <a:rPr lang="en-US" dirty="0" err="1" smtClean="0"/>
              <a:t>softmax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Reduce </a:t>
            </a:r>
            <a:r>
              <a:rPr lang="en-US" dirty="0" err="1" smtClean="0">
                <a:solidFill>
                  <a:srgbClr val="FF0000"/>
                </a:solidFill>
              </a:rPr>
              <a:t>overfit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Screen Shot 2016-02-22 at 10.06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2760" y="3617928"/>
            <a:ext cx="9186479" cy="22174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30578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to know </a:t>
            </a:r>
            <a:r>
              <a:rPr lang="en-US" dirty="0" smtClean="0"/>
              <a:t>about</a:t>
            </a:r>
          </a:p>
          <a:p>
            <a:pPr lvl="1"/>
            <a:r>
              <a:rPr lang="en-US" dirty="0" smtClean="0"/>
              <a:t>Xavier Initialization (He </a:t>
            </a:r>
            <a:r>
              <a:rPr lang="en-US" dirty="0"/>
              <a:t>Initialization 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Batch </a:t>
            </a:r>
            <a:r>
              <a:rPr lang="en-US" dirty="0">
                <a:solidFill>
                  <a:srgbClr val="FF0000"/>
                </a:solidFill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11662156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smtClean="0"/>
              <a:t>initialize </a:t>
            </a:r>
            <a:r>
              <a:rPr lang="en-US" dirty="0"/>
              <a:t>with </a:t>
            </a:r>
            <a:r>
              <a:rPr lang="en-US" dirty="0" err="1"/>
              <a:t>gaussian</a:t>
            </a:r>
            <a:r>
              <a:rPr lang="en-US" dirty="0"/>
              <a:t> distribution, output of neurons </a:t>
            </a:r>
            <a:br>
              <a:rPr lang="en-US" dirty="0"/>
            </a:br>
            <a:r>
              <a:rPr lang="en-US" dirty="0" smtClean="0"/>
              <a:t>will </a:t>
            </a:r>
            <a:r>
              <a:rPr lang="en-US" dirty="0"/>
              <a:t>be </a:t>
            </a:r>
            <a:r>
              <a:rPr lang="en-US" dirty="0">
                <a:solidFill>
                  <a:srgbClr val="FF0000"/>
                </a:solidFill>
              </a:rPr>
              <a:t>nearly zeros </a:t>
            </a:r>
            <a:r>
              <a:rPr lang="en-US" dirty="0"/>
              <a:t>when network is </a:t>
            </a:r>
            <a:r>
              <a:rPr lang="en-US" dirty="0" err="1" smtClean="0">
                <a:solidFill>
                  <a:srgbClr val="FF0000"/>
                </a:solidFill>
              </a:rPr>
              <a:t>deeep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If </a:t>
            </a:r>
            <a:r>
              <a:rPr lang="en-US" dirty="0"/>
              <a:t>increase </a:t>
            </a:r>
            <a:r>
              <a:rPr lang="en-US" dirty="0" err="1"/>
              <a:t>std</a:t>
            </a:r>
            <a:r>
              <a:rPr lang="en-US" dirty="0"/>
              <a:t> (1.0), output will saturate to -1 or </a:t>
            </a:r>
            <a:r>
              <a:rPr lang="en-US" dirty="0" smtClean="0"/>
              <a:t>1</a:t>
            </a:r>
          </a:p>
          <a:p>
            <a:r>
              <a:rPr lang="en-US" dirty="0" smtClean="0"/>
              <a:t>Xavier initialization </a:t>
            </a:r>
            <a:r>
              <a:rPr lang="en-US" dirty="0"/>
              <a:t>decide </a:t>
            </a:r>
            <a:r>
              <a:rPr lang="en-US" dirty="0">
                <a:solidFill>
                  <a:srgbClr val="0070C0"/>
                </a:solidFill>
              </a:rPr>
              <a:t>initial value by number of input </a:t>
            </a:r>
            <a:r>
              <a:rPr lang="en-US" dirty="0" smtClean="0">
                <a:solidFill>
                  <a:srgbClr val="0070C0"/>
                </a:solidFill>
              </a:rPr>
              <a:t>neurons</a:t>
            </a:r>
          </a:p>
          <a:p>
            <a:r>
              <a:rPr lang="en-US" dirty="0" smtClean="0"/>
              <a:t>Looks </a:t>
            </a:r>
            <a:r>
              <a:rPr lang="en-US" dirty="0"/>
              <a:t>fine, but this </a:t>
            </a:r>
            <a:r>
              <a:rPr lang="en-US" dirty="0" err="1"/>
              <a:t>init</a:t>
            </a:r>
            <a:r>
              <a:rPr lang="en-US" dirty="0"/>
              <a:t> method assume linear activation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 </a:t>
            </a:r>
            <a:r>
              <a:rPr lang="en-US" dirty="0" smtClean="0">
                <a:solidFill>
                  <a:srgbClr val="0070C0"/>
                </a:solidFill>
              </a:rPr>
              <a:t>not good for </a:t>
            </a:r>
            <a:r>
              <a:rPr lang="en-US" dirty="0" err="1" smtClean="0">
                <a:solidFill>
                  <a:srgbClr val="0070C0"/>
                </a:solidFill>
              </a:rPr>
              <a:t>ReLU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261" y="87055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661" y="88579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061" y="90103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461" y="91627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861" y="93151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5261" y="94675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7661" y="96199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6" y="4971393"/>
            <a:ext cx="5996150" cy="3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38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Follow the slope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gradient!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radient means greatest rate of increase (or decrease) </a:t>
            </a:r>
            <a:br>
              <a:rPr lang="en-US" dirty="0" smtClean="0"/>
            </a:br>
            <a:r>
              <a:rPr lang="en-US" dirty="0" smtClean="0"/>
              <a:t>of the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41" y="2459313"/>
            <a:ext cx="3275106" cy="801478"/>
          </a:xfrm>
          <a:prstGeom prst="rect">
            <a:avLst/>
          </a:prstGeom>
        </p:spPr>
      </p:pic>
      <p:sp>
        <p:nvSpPr>
          <p:cNvPr id="6" name="AutoShape 4" descr="\displaystyle \nabla f=\left({\frac {\partial f}{\partial x_{1}}},\dots ,{\frac {\partial f}{\partial x_{n}}}\right)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8" y="2423768"/>
            <a:ext cx="2617083" cy="792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01294"/>
            <a:ext cx="3759029" cy="25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5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r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272" y="82950"/>
            <a:ext cx="5635587" cy="3038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char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5992" y="3256511"/>
            <a:ext cx="6200705" cy="340727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6169572" y="1371429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Output is saturated</a:t>
            </a:r>
            <a:endParaRPr lang="en-US"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3241" y="4729315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Output is vanished</a:t>
            </a:r>
            <a:endParaRPr lang="en-US"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365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 Initialization</a:t>
            </a:r>
            <a:endParaRPr lang="en-US" dirty="0"/>
          </a:p>
        </p:txBody>
      </p:sp>
      <p:pic>
        <p:nvPicPr>
          <p:cNvPr id="4" name="chart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127" y="1318045"/>
            <a:ext cx="4867349" cy="2640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creen Shot 2016-02-22 at 8.59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9200" y="3238115"/>
            <a:ext cx="6694169" cy="366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hart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3091" y="3714593"/>
            <a:ext cx="5377895" cy="29246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55"/>
          <p:cNvSpPr/>
          <p:nvPr/>
        </p:nvSpPr>
        <p:spPr>
          <a:xfrm>
            <a:off x="5199200" y="1565116"/>
            <a:ext cx="29664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400">
                <a:latin typeface="Apple SD Gothic Neo" charset="-127"/>
                <a:ea typeface="Apple SD Gothic Neo" charset="-127"/>
                <a:cs typeface="Apple SD Gothic Neo" charset="-127"/>
              </a:rPr>
              <a:t>Xavier Initalization</a:t>
            </a:r>
          </a:p>
        </p:txBody>
      </p:sp>
      <p:sp>
        <p:nvSpPr>
          <p:cNvPr id="8" name="Shape 256"/>
          <p:cNvSpPr/>
          <p:nvPr/>
        </p:nvSpPr>
        <p:spPr>
          <a:xfrm>
            <a:off x="3016611" y="4940964"/>
            <a:ext cx="346277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400" smtClean="0">
                <a:latin typeface="Apple SD Gothic Neo" charset="-127"/>
                <a:ea typeface="Apple SD Gothic Neo" charset="-127"/>
                <a:cs typeface="Apple SD Gothic Neo" charset="-127"/>
              </a:rPr>
              <a:t>He Initialization</a:t>
            </a:r>
            <a:endParaRPr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528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output to be </a:t>
            </a:r>
            <a:r>
              <a:rPr lang="en-US" dirty="0" err="1"/>
              <a:t>gaussian</a:t>
            </a:r>
            <a:r>
              <a:rPr lang="en-US" dirty="0"/>
              <a:t> distribution, but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normalization </a:t>
            </a:r>
            <a:r>
              <a:rPr lang="en-US" dirty="0">
                <a:solidFill>
                  <a:srgbClr val="0070C0"/>
                </a:solidFill>
              </a:rPr>
              <a:t>cost a </a:t>
            </a:r>
            <a:r>
              <a:rPr lang="en-US" dirty="0" smtClean="0">
                <a:solidFill>
                  <a:srgbClr val="0070C0"/>
                </a:solidFill>
              </a:rPr>
              <a:t>lot</a:t>
            </a:r>
          </a:p>
          <a:p>
            <a:r>
              <a:rPr lang="en-US" dirty="0" smtClean="0"/>
              <a:t>Calculate </a:t>
            </a:r>
            <a:r>
              <a:rPr lang="en-US" dirty="0"/>
              <a:t>mean, variance in </a:t>
            </a:r>
            <a:r>
              <a:rPr lang="en-US" dirty="0">
                <a:solidFill>
                  <a:srgbClr val="FF0000"/>
                </a:solidFill>
              </a:rPr>
              <a:t>each dimension </a:t>
            </a:r>
            <a:r>
              <a:rPr lang="en-US" dirty="0"/>
              <a:t>(assume each dims are uncorrelated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Calculate </a:t>
            </a:r>
            <a:r>
              <a:rPr lang="en-US" dirty="0"/>
              <a:t>mean, variance in </a:t>
            </a:r>
            <a:r>
              <a:rPr lang="en-US" dirty="0">
                <a:solidFill>
                  <a:srgbClr val="FF0000"/>
                </a:solidFill>
              </a:rPr>
              <a:t>mini-batch</a:t>
            </a:r>
            <a:r>
              <a:rPr lang="en-US" dirty="0"/>
              <a:t> (not entire set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Normalize </a:t>
            </a:r>
            <a:r>
              <a:rPr lang="en-US" dirty="0"/>
              <a:t>constrain non-</a:t>
            </a:r>
            <a:r>
              <a:rPr lang="en-US" dirty="0" err="1"/>
              <a:t>linearlity</a:t>
            </a:r>
            <a:r>
              <a:rPr lang="en-US" dirty="0"/>
              <a:t> and constrain network by assume each dims are </a:t>
            </a:r>
            <a:r>
              <a:rPr lang="en-US" dirty="0" smtClean="0"/>
              <a:t>uncorrelated</a:t>
            </a:r>
          </a:p>
          <a:p>
            <a:r>
              <a:rPr lang="en-US" dirty="0" smtClean="0"/>
              <a:t>Linear </a:t>
            </a:r>
            <a:r>
              <a:rPr lang="en-US" dirty="0"/>
              <a:t>transform output (factors are parameter)</a:t>
            </a:r>
          </a:p>
        </p:txBody>
      </p:sp>
    </p:spTree>
    <p:extLst>
      <p:ext uri="{BB962C8B-B14F-4D97-AF65-F5344CB8AC3E}">
        <p14:creationId xmlns:p14="http://schemas.microsoft.com/office/powerpoint/2010/main" val="15760201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>
                <a:solidFill>
                  <a:srgbClr val="FF0000"/>
                </a:solidFill>
              </a:rPr>
              <a:t>test</a:t>
            </a:r>
            <a:r>
              <a:rPr lang="en-US" dirty="0"/>
              <a:t>, </a:t>
            </a:r>
            <a:r>
              <a:rPr lang="en-US" dirty="0" smtClean="0"/>
              <a:t>calculate </a:t>
            </a:r>
            <a:r>
              <a:rPr lang="en-US" dirty="0"/>
              <a:t>mean, variance using </a:t>
            </a:r>
            <a:r>
              <a:rPr lang="en-US" dirty="0">
                <a:solidFill>
                  <a:srgbClr val="FF0000"/>
                </a:solidFill>
              </a:rPr>
              <a:t>entire set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(</a:t>
            </a:r>
            <a:r>
              <a:rPr lang="en-US" dirty="0"/>
              <a:t>use moving average</a:t>
            </a:r>
            <a:r>
              <a:rPr lang="en-US" dirty="0" smtClean="0"/>
              <a:t>)</a:t>
            </a:r>
          </a:p>
          <a:p>
            <a:r>
              <a:rPr lang="en-US" dirty="0" smtClean="0"/>
              <a:t>BN </a:t>
            </a:r>
            <a:r>
              <a:rPr lang="en-US" dirty="0"/>
              <a:t>act like </a:t>
            </a:r>
            <a:r>
              <a:rPr lang="en-US" dirty="0" err="1"/>
              <a:t>regularizer</a:t>
            </a:r>
            <a:r>
              <a:rPr lang="en-US" dirty="0"/>
              <a:t> (don’t need </a:t>
            </a:r>
            <a:r>
              <a:rPr lang="en-US" dirty="0" smtClean="0"/>
              <a:t>Dropout &lt;- really?)</a:t>
            </a:r>
            <a:endParaRPr lang="en-US" dirty="0"/>
          </a:p>
        </p:txBody>
      </p:sp>
      <p:pic>
        <p:nvPicPr>
          <p:cNvPr id="4" name="Screen Shot 2016-02-22 at 8.44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304" y="3353339"/>
            <a:ext cx="4533195" cy="31525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00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(2015)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67" y="1690688"/>
            <a:ext cx="8359666" cy="4429156"/>
          </a:xfrm>
        </p:spPr>
      </p:pic>
    </p:spTree>
    <p:extLst>
      <p:ext uri="{BB962C8B-B14F-4D97-AF65-F5344CB8AC3E}">
        <p14:creationId xmlns:p14="http://schemas.microsoft.com/office/powerpoint/2010/main" val="6147247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0074"/>
            <a:ext cx="9333186" cy="144008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49508"/>
            <a:ext cx="9333186" cy="1440081"/>
          </a:xfrm>
        </p:spPr>
      </p:pic>
      <p:sp>
        <p:nvSpPr>
          <p:cNvPr id="8" name="TextBox 7"/>
          <p:cNvSpPr txBox="1"/>
          <p:nvPr/>
        </p:nvSpPr>
        <p:spPr>
          <a:xfrm>
            <a:off x="838200" y="169687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Full-batch GD</a:t>
            </a:r>
            <a:endParaRPr lang="en-US"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4042220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Mini-batch GD: only use small part of training set to compute gradient</a:t>
            </a:r>
            <a:endParaRPr lang="en-US"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9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55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47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Bottleneck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reduce training time, modify as bottleneck design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/>
              <a:t>3x3x3)x64x64 + (3x3x3)x64x64=</a:t>
            </a:r>
            <a:r>
              <a:rPr lang="en-US" dirty="0">
                <a:solidFill>
                  <a:srgbClr val="FF0000"/>
                </a:solidFill>
              </a:rPr>
              <a:t>221184</a:t>
            </a:r>
            <a:r>
              <a:rPr lang="en-US" dirty="0"/>
              <a:t> (left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1x1x3)x256x64 + (3x3x3)x64x64 + (1x1x3)x64x256=</a:t>
            </a:r>
            <a:r>
              <a:rPr lang="en-US" dirty="0">
                <a:solidFill>
                  <a:srgbClr val="FF0000"/>
                </a:solidFill>
              </a:rPr>
              <a:t>208896</a:t>
            </a:r>
            <a:r>
              <a:rPr lang="en-US" dirty="0"/>
              <a:t> (right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width(channel) in right, but similar </a:t>
            </a:r>
            <a:r>
              <a:rPr lang="en-US" dirty="0" smtClean="0"/>
              <a:t>parameter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method also used in </a:t>
            </a:r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4" name="Screen Shot 2016-02-22 at 9.23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2428" y="3806608"/>
            <a:ext cx="5948855" cy="29529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67361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 data augmentation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Batch Normalization </a:t>
            </a:r>
            <a:r>
              <a:rPr lang="en-US" dirty="0" smtClean="0"/>
              <a:t>(no dropout)</a:t>
            </a:r>
          </a:p>
          <a:p>
            <a:r>
              <a:rPr lang="en-US" dirty="0" smtClean="0"/>
              <a:t>He initialization</a:t>
            </a:r>
          </a:p>
          <a:p>
            <a:r>
              <a:rPr lang="en-US" dirty="0" smtClean="0"/>
              <a:t>Average pooling instead of FC layer</a:t>
            </a:r>
          </a:p>
          <a:p>
            <a:r>
              <a:rPr lang="en-US" dirty="0" err="1" smtClean="0"/>
              <a:t>VGGNet</a:t>
            </a:r>
            <a:r>
              <a:rPr lang="en-US" dirty="0" smtClean="0"/>
              <a:t> style overall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014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291"/>
          <p:cNvGraphicFramePr/>
          <p:nvPr>
            <p:extLst>
              <p:ext uri="{D42A27DB-BD31-4B8C-83A1-F6EECF244321}">
                <p14:modId xmlns:p14="http://schemas.microsoft.com/office/powerpoint/2010/main" val="158238323"/>
              </p:ext>
            </p:extLst>
          </p:nvPr>
        </p:nvGraphicFramePr>
        <p:xfrm>
          <a:off x="-199697" y="1058075"/>
          <a:ext cx="12192000" cy="686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291"/>
          <p:cNvGraphicFramePr/>
          <p:nvPr>
            <p:extLst>
              <p:ext uri="{D42A27DB-BD31-4B8C-83A1-F6EECF244321}">
                <p14:modId xmlns:p14="http://schemas.microsoft.com/office/powerpoint/2010/main" val="377868845"/>
              </p:ext>
            </p:extLst>
          </p:nvPr>
        </p:nvGraphicFramePr>
        <p:xfrm>
          <a:off x="-73572" y="0"/>
          <a:ext cx="1226557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62948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Dropout, </a:t>
            </a:r>
            <a:r>
              <a:rPr lang="en-US" dirty="0" smtClean="0"/>
              <a:t>BN</a:t>
            </a:r>
          </a:p>
          <a:p>
            <a:r>
              <a:rPr lang="en-US" dirty="0" err="1" smtClean="0"/>
              <a:t>ReLU</a:t>
            </a:r>
            <a:r>
              <a:rPr lang="en-US" dirty="0" smtClean="0"/>
              <a:t>-like activation</a:t>
            </a:r>
          </a:p>
          <a:p>
            <a:r>
              <a:rPr lang="en-US" dirty="0" smtClean="0"/>
              <a:t>He </a:t>
            </a:r>
            <a:r>
              <a:rPr lang="en-US" dirty="0" err="1" smtClean="0"/>
              <a:t>initalization</a:t>
            </a:r>
            <a:endParaRPr lang="en-US" dirty="0" smtClean="0"/>
          </a:p>
          <a:p>
            <a:r>
              <a:rPr lang="en-US" dirty="0" smtClean="0"/>
              <a:t>Average pooling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Use </a:t>
            </a:r>
            <a:r>
              <a:rPr lang="en-US" dirty="0">
                <a:solidFill>
                  <a:srgbClr val="FF0000"/>
                </a:solidFill>
              </a:rPr>
              <a:t>pre-trained model :)</a:t>
            </a:r>
          </a:p>
        </p:txBody>
      </p:sp>
    </p:spTree>
    <p:extLst>
      <p:ext uri="{BB962C8B-B14F-4D97-AF65-F5344CB8AC3E}">
        <p14:creationId xmlns:p14="http://schemas.microsoft.com/office/powerpoint/2010/main" val="732533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1171</Words>
  <Application>Microsoft Macintosh PowerPoint</Application>
  <PresentationFormat>Widescreen</PresentationFormat>
  <Paragraphs>245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Apple SD Gothic Neo</vt:lpstr>
      <vt:lpstr>Calibri</vt:lpstr>
      <vt:lpstr>Calibri Light</vt:lpstr>
      <vt:lpstr>Helvetica</vt:lpstr>
      <vt:lpstr>Arial</vt:lpstr>
      <vt:lpstr>Office Theme</vt:lpstr>
      <vt:lpstr>Deep Learning Introduction</vt:lpstr>
      <vt:lpstr>topics</vt:lpstr>
      <vt:lpstr>Loss function</vt:lpstr>
      <vt:lpstr>Softmax Classifier (Logistic Regression)</vt:lpstr>
      <vt:lpstr>Softmax Classifier</vt:lpstr>
      <vt:lpstr>PowerPoint Presentation</vt:lpstr>
      <vt:lpstr>Optimization</vt:lpstr>
      <vt:lpstr>Optimization: Follow the slope</vt:lpstr>
      <vt:lpstr>Gradient Descent</vt:lpstr>
      <vt:lpstr>PowerPoint Presentation</vt:lpstr>
      <vt:lpstr>Learning rate is important</vt:lpstr>
      <vt:lpstr>epoch? iteration? batch size?</vt:lpstr>
      <vt:lpstr>Why mini-batch?</vt:lpstr>
      <vt:lpstr>Another optimization algorithms...</vt:lpstr>
      <vt:lpstr>How to train neural network?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Neural Network?</vt:lpstr>
      <vt:lpstr>PowerPoint Presentation</vt:lpstr>
      <vt:lpstr>Activation functions</vt:lpstr>
      <vt:lpstr>Neural Network: Architecture</vt:lpstr>
      <vt:lpstr>History of NN</vt:lpstr>
      <vt:lpstr>History of NN</vt:lpstr>
      <vt:lpstr>History of NN</vt:lpstr>
      <vt:lpstr>Deep learning everywhere</vt:lpstr>
      <vt:lpstr>Deep learning everywhere</vt:lpstr>
      <vt:lpstr>Deep learning everywhere</vt:lpstr>
      <vt:lpstr>How deep learning works?</vt:lpstr>
      <vt:lpstr>PowerPoint Presentation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about of Conv layer</vt:lpstr>
      <vt:lpstr>More about of Conv layer</vt:lpstr>
      <vt:lpstr>Activation function - sigmoid</vt:lpstr>
      <vt:lpstr>Activation function - tanh</vt:lpstr>
      <vt:lpstr>Activation function - ReLU</vt:lpstr>
      <vt:lpstr>Pooling layer</vt:lpstr>
      <vt:lpstr>Usually, MAX POOL</vt:lpstr>
      <vt:lpstr>Again..</vt:lpstr>
      <vt:lpstr>How to train CNN?</vt:lpstr>
      <vt:lpstr>Actually.. deep learning is not new</vt:lpstr>
      <vt:lpstr>Why boooom again?</vt:lpstr>
      <vt:lpstr>PowerPoint Presentation</vt:lpstr>
      <vt:lpstr>PowerPoint Presentation</vt:lpstr>
      <vt:lpstr>PowerPoint Presentation</vt:lpstr>
      <vt:lpstr>PowerPoint Presentation</vt:lpstr>
      <vt:lpstr>Case study of CNN</vt:lpstr>
      <vt:lpstr>AlexNet (2012)</vt:lpstr>
      <vt:lpstr>Dropout</vt:lpstr>
      <vt:lpstr>Dropout</vt:lpstr>
      <vt:lpstr>Data augmentation</vt:lpstr>
      <vt:lpstr>And more..</vt:lpstr>
      <vt:lpstr>VGGNet (2014)</vt:lpstr>
      <vt:lpstr>And more..</vt:lpstr>
      <vt:lpstr>Deeper means...</vt:lpstr>
      <vt:lpstr>Summary so far,</vt:lpstr>
      <vt:lpstr>GoogLeNet (2014)</vt:lpstr>
      <vt:lpstr>Inception module</vt:lpstr>
      <vt:lpstr>Auxiliary Classifiers</vt:lpstr>
      <vt:lpstr>Average pooling</vt:lpstr>
      <vt:lpstr>Average pooling</vt:lpstr>
      <vt:lpstr>before ResNet</vt:lpstr>
      <vt:lpstr>Xavier Initialization</vt:lpstr>
      <vt:lpstr>PowerPoint Presentation</vt:lpstr>
      <vt:lpstr>He Initialization</vt:lpstr>
      <vt:lpstr>Batch Normalization</vt:lpstr>
      <vt:lpstr>Batch Normalization</vt:lpstr>
      <vt:lpstr>ResNet (2015)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Bottleneck</vt:lpstr>
      <vt:lpstr>More about ResNet</vt:lpstr>
      <vt:lpstr>PowerPoint Presentation</vt:lpstr>
      <vt:lpstr>So,</vt:lpstr>
      <vt:lpstr>Pre-trained network</vt:lpstr>
      <vt:lpstr>But when you implement neural network</vt:lpstr>
      <vt:lpstr>PowerPoint Presentation</vt:lpstr>
      <vt:lpstr>TODO</vt:lpstr>
      <vt:lpstr>This is just basic of deep learning</vt:lpstr>
      <vt:lpstr>Reference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Introduction</dc:title>
  <dc:creator>NamHyuk Ahn</dc:creator>
  <cp:lastModifiedBy>NamHyuk Ahn</cp:lastModifiedBy>
  <cp:revision>281</cp:revision>
  <dcterms:created xsi:type="dcterms:W3CDTF">2016-11-18T07:47:32Z</dcterms:created>
  <dcterms:modified xsi:type="dcterms:W3CDTF">2016-11-18T14:19:30Z</dcterms:modified>
</cp:coreProperties>
</file>